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95" d="100"/>
          <a:sy n="95" d="100"/>
        </p:scale>
        <p:origin x="62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e30cdd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5431a61bb33c17b50b6e41#tid=6858ccb57fde5d0009e727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7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七年级上册 人教版</a:t>
            </a:r>
            <a:endParaRPr lang="en-US" sz="17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12.xml"/><Relationship Id="rId10" Type="http://schemas.openxmlformats.org/officeDocument/2006/relationships/image" Target="../media/image22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a9a16337?sp=1&amp;pid=de30cddc5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Ⅳ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根据句意及汉语或音标提示填写单词</a:t>
            </a:r>
            <a:endParaRPr lang="en-US" altLang="zh-CN" sz="2800" dirty="0"/>
          </a:p>
        </p:txBody>
      </p:sp>
      <p:sp>
        <p:nvSpPr>
          <p:cNvPr id="3" name="QB_5_BD.48_1#14f7d151d?pid=fa9a16337&amp;color=0,0,0&amp;bbb=1&amp;hb=1"/>
          <p:cNvSpPr/>
          <p:nvPr/>
        </p:nvSpPr>
        <p:spPr>
          <a:xfrm>
            <a:off x="649224" y="1478280"/>
            <a:ext cx="10899648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［2025浙江杭州期中］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8:00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p.m.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（现在）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［2025浙江宁波质检］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（人）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（单元）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（借）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（每个）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［2025浙江温州期末］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（班级）.I’m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Laura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Smith.</a:t>
            </a:r>
            <a:endParaRPr lang="en-US" altLang="zh-CN" sz="2400" dirty="0"/>
          </a:p>
        </p:txBody>
      </p:sp>
      <p:sp>
        <p:nvSpPr>
          <p:cNvPr id="4" name="QB_5_AN.49_1#14f7d151d.blank?pid=fa9a16337&amp;color=0,0,0&amp;vpa=19&amp;bbb=1"/>
          <p:cNvSpPr/>
          <p:nvPr/>
        </p:nvSpPr>
        <p:spPr>
          <a:xfrm>
            <a:off x="5871941" y="1450340"/>
            <a:ext cx="6778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now</a:t>
            </a:r>
            <a:endParaRPr lang="en-US" altLang="zh-CN" sz="2400" dirty="0"/>
          </a:p>
        </p:txBody>
      </p:sp>
      <p:sp>
        <p:nvSpPr>
          <p:cNvPr id="6" name="QB_5_AN.51_1#14f7d151d.blank?pid=fa9a16337&amp;color=0,0,0&amp;vpa=20&amp;bbb=1"/>
          <p:cNvSpPr/>
          <p:nvPr/>
        </p:nvSpPr>
        <p:spPr>
          <a:xfrm>
            <a:off x="9305068" y="2555240"/>
            <a:ext cx="11350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people</a:t>
            </a:r>
            <a:endParaRPr lang="en-US" altLang="zh-CN" sz="2400" dirty="0"/>
          </a:p>
        </p:txBody>
      </p:sp>
      <p:sp>
        <p:nvSpPr>
          <p:cNvPr id="8" name="QB_5_AN.53_1#14f7d151d.blank?pid=fa9a16337&amp;color=0,0,0&amp;vpa=21&amp;bbb=1"/>
          <p:cNvSpPr/>
          <p:nvPr/>
        </p:nvSpPr>
        <p:spPr>
          <a:xfrm>
            <a:off x="1740631" y="3685540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unit</a:t>
            </a:r>
            <a:endParaRPr lang="en-US" altLang="zh-CN" sz="2400" dirty="0"/>
          </a:p>
        </p:txBody>
      </p:sp>
      <p:sp>
        <p:nvSpPr>
          <p:cNvPr id="10" name="QB_5_AN.55_1#14f7d151d.blank?pid=fa9a16337&amp;color=0,0,0&amp;vpa=22&amp;bbb=1"/>
          <p:cNvSpPr/>
          <p:nvPr/>
        </p:nvSpPr>
        <p:spPr>
          <a:xfrm>
            <a:off x="665892" y="4790440"/>
            <a:ext cx="1744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each/every</a:t>
            </a:r>
            <a:endParaRPr lang="en-US" altLang="zh-CN" sz="2400" dirty="0"/>
          </a:p>
        </p:txBody>
      </p:sp>
      <p:sp>
        <p:nvSpPr>
          <p:cNvPr id="12" name="QB_5_AN.57_1#14f7d151d.blank?pid=fa9a16337&amp;color=0,0,0&amp;vpa=23&amp;bbb=1"/>
          <p:cNvSpPr/>
          <p:nvPr/>
        </p:nvSpPr>
        <p:spPr>
          <a:xfrm>
            <a:off x="6185630" y="5361940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class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ec79d0cfd?sp=1&amp;pid=fa9a16337&amp;color=0,0,0&amp;bt=1&amp;bb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/jɔ:（r）/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Green.</a:t>
            </a:r>
            <a:endParaRPr lang="en-US" altLang="zh-CN" sz="2400" dirty="0"/>
          </a:p>
        </p:txBody>
      </p:sp>
      <p:sp>
        <p:nvSpPr>
          <p:cNvPr id="3" name="QB_5_AN.59_1#ec79d0cfd.blank?pid=fa9a16337&amp;color=0,0,0&amp;vpa=24&amp;bbb=1"/>
          <p:cNvSpPr/>
          <p:nvPr/>
        </p:nvSpPr>
        <p:spPr>
          <a:xfrm>
            <a:off x="2518506" y="837184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your</a:t>
            </a:r>
            <a:endParaRPr lang="en-US" altLang="zh-CN" sz="2400" dirty="0"/>
          </a:p>
        </p:txBody>
      </p:sp>
      <p:sp>
        <p:nvSpPr>
          <p:cNvPr id="4" name="QB_5_BD.60_1#9aff2cd52?pid=fa9a16337&amp;color=0,0,0&amp;bbb=1&amp;hb=1"/>
          <p:cNvSpPr/>
          <p:nvPr/>
        </p:nvSpPr>
        <p:spPr>
          <a:xfrm>
            <a:off x="649224" y="2026974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fishcakes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frozen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（冷冻的）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sekʃn/?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［2025浙江台州调研］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/seɪ/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letters.</a:t>
            </a:r>
            <a:endParaRPr lang="en-US" altLang="zh-CN" sz="2400" dirty="0"/>
          </a:p>
        </p:txBody>
      </p:sp>
      <p:sp>
        <p:nvSpPr>
          <p:cNvPr id="5" name="QB_5_AN.61_1#9aff2cd52.blank?pid=fa9a16337&amp;color=0,0,0&amp;vpa=25&amp;bbb=1"/>
          <p:cNvSpPr/>
          <p:nvPr/>
        </p:nvSpPr>
        <p:spPr>
          <a:xfrm>
            <a:off x="9254268" y="1999034"/>
            <a:ext cx="12874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section</a:t>
            </a:r>
            <a:endParaRPr lang="en-US" altLang="zh-CN" sz="2400" dirty="0"/>
          </a:p>
        </p:txBody>
      </p:sp>
      <p:sp>
        <p:nvSpPr>
          <p:cNvPr id="7" name="QB_5_AN.63_1#9aff2cd52.blank?pid=fa9a16337&amp;color=0,0,0&amp;vpa=26&amp;bbb=1"/>
          <p:cNvSpPr/>
          <p:nvPr/>
        </p:nvSpPr>
        <p:spPr>
          <a:xfrm>
            <a:off x="7515321" y="3103934"/>
            <a:ext cx="6778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say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aff6a2e?sp=1&amp;pid=de30cddc5&amp;color=0,0,0&amp;bt=1&amp;bbb=1"/>
          <p:cNvSpPr/>
          <p:nvPr/>
        </p:nvSpPr>
        <p:spPr>
          <a:xfrm>
            <a:off x="649224" y="859536"/>
            <a:ext cx="1089964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Ⅴ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按要求完成句子（每空一词）</a:t>
            </a:r>
            <a:endParaRPr lang="en-US" altLang="zh-CN" sz="2800" dirty="0"/>
          </a:p>
        </p:txBody>
      </p:sp>
      <p:sp>
        <p:nvSpPr>
          <p:cNvPr id="3" name="QB_5_BD.64_1#0db54a01d?sp=1&amp;pid=25aff6a2e&amp;color=0,0,0&amp;bbb=1"/>
          <p:cNvSpPr/>
          <p:nvPr/>
        </p:nvSpPr>
        <p:spPr>
          <a:xfrm>
            <a:off x="649224" y="1441070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（补全答语）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Grace!</a:t>
            </a:r>
            <a:endParaRPr lang="en-US" altLang="zh-CN" sz="2400" dirty="0"/>
          </a:p>
        </p:txBody>
      </p:sp>
      <p:sp>
        <p:nvSpPr>
          <p:cNvPr id="4" name="QB_5_AN.65_1#0db54a01d.blank?pid=25aff6a2e&amp;color=0,0,0&amp;vpa=27&amp;bbb=1"/>
          <p:cNvSpPr/>
          <p:nvPr/>
        </p:nvSpPr>
        <p:spPr>
          <a:xfrm>
            <a:off x="665892" y="1867473"/>
            <a:ext cx="830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Good</a:t>
            </a:r>
            <a:endParaRPr lang="en-US" altLang="zh-CN" sz="2400" dirty="0"/>
          </a:p>
        </p:txBody>
      </p:sp>
      <p:sp>
        <p:nvSpPr>
          <p:cNvPr id="5" name="QB_5_AN.66_1#0db54a01d.blank?pid=25aff6a2e&amp;color=0,0,0&amp;vpa=28&amp;bbb=1"/>
          <p:cNvSpPr/>
          <p:nvPr/>
        </p:nvSpPr>
        <p:spPr>
          <a:xfrm>
            <a:off x="1732692" y="1854773"/>
            <a:ext cx="1287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morning</a:t>
            </a:r>
            <a:endParaRPr lang="en-US" altLang="zh-CN" sz="2400" dirty="0"/>
          </a:p>
        </p:txBody>
      </p:sp>
      <p:sp>
        <p:nvSpPr>
          <p:cNvPr id="6" name="QB_5_BD.67_1#3d8c50af0?sp=1&amp;pid=25aff6a2e&amp;color=0,0,0&amp;bbb=1"/>
          <p:cNvSpPr/>
          <p:nvPr/>
        </p:nvSpPr>
        <p:spPr>
          <a:xfrm>
            <a:off x="649224" y="235286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［2025浙江嘉兴质检］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Hello！I’m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Brown.（改为同义句）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Hello！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</a:t>
            </a:r>
            <a:endParaRPr lang="en-US" altLang="zh-CN" sz="2400" dirty="0"/>
          </a:p>
        </p:txBody>
      </p:sp>
      <p:sp>
        <p:nvSpPr>
          <p:cNvPr id="7" name="QB_5_AN.68_1#3d8c50af0.blank?pid=25aff6a2e&amp;color=0,0,0&amp;vpa=29&amp;bbb=1"/>
          <p:cNvSpPr/>
          <p:nvPr/>
        </p:nvSpPr>
        <p:spPr>
          <a:xfrm>
            <a:off x="1646967" y="276657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My</a:t>
            </a:r>
            <a:endParaRPr lang="en-US" altLang="zh-CN" sz="2400" dirty="0"/>
          </a:p>
        </p:txBody>
      </p:sp>
      <p:sp>
        <p:nvSpPr>
          <p:cNvPr id="8" name="QB_5_AN.69_1#3d8c50af0.blank?pid=25aff6a2e&amp;color=0,0,0&amp;vpa=30&amp;bbb=1"/>
          <p:cNvSpPr/>
          <p:nvPr/>
        </p:nvSpPr>
        <p:spPr>
          <a:xfrm>
            <a:off x="2408967" y="2779270"/>
            <a:ext cx="830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name</a:t>
            </a:r>
            <a:endParaRPr lang="en-US" altLang="zh-CN" sz="2400" dirty="0"/>
          </a:p>
        </p:txBody>
      </p:sp>
      <p:sp>
        <p:nvSpPr>
          <p:cNvPr id="9" name="QB_5_AN.70_1#3d8c50af0.blank?pid=25aff6a2e&amp;color=0,0,0&amp;vpa=31&amp;bbb=1"/>
          <p:cNvSpPr/>
          <p:nvPr/>
        </p:nvSpPr>
        <p:spPr>
          <a:xfrm>
            <a:off x="3475767" y="277927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is</a:t>
            </a:r>
            <a:endParaRPr lang="en-US" altLang="zh-CN" sz="2400" dirty="0"/>
          </a:p>
        </p:txBody>
      </p:sp>
      <p:sp>
        <p:nvSpPr>
          <p:cNvPr id="10" name="QB_5_BD.71_1#a3742bb7d?sp=1&amp;pid=25aff6a2e&amp;color=0,0,0&amp;bbb=1"/>
          <p:cNvSpPr/>
          <p:nvPr/>
        </p:nvSpPr>
        <p:spPr>
          <a:xfrm>
            <a:off x="649224" y="326726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other.（改为同义句）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B_5_AN.72_1#a3742bb7d.blank?pid=25aff6a2e&amp;color=0,0,0&amp;vpa=32&amp;bbb=1"/>
          <p:cNvSpPr/>
          <p:nvPr/>
        </p:nvSpPr>
        <p:spPr>
          <a:xfrm>
            <a:off x="2857659" y="3680970"/>
            <a:ext cx="6778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one</a:t>
            </a:r>
            <a:endParaRPr lang="en-US" altLang="zh-CN" sz="2400" dirty="0"/>
          </a:p>
        </p:txBody>
      </p:sp>
      <p:sp>
        <p:nvSpPr>
          <p:cNvPr id="12" name="QB_5_AN.73_1#a3742bb7d.blank?pid=25aff6a2e&amp;color=0,0,0&amp;vpa=33&amp;bbb=1"/>
          <p:cNvSpPr/>
          <p:nvPr/>
        </p:nvSpPr>
        <p:spPr>
          <a:xfrm>
            <a:off x="3772059" y="3680970"/>
            <a:ext cx="1287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another</a:t>
            </a:r>
            <a:endParaRPr lang="en-US" altLang="zh-CN" sz="2400" dirty="0"/>
          </a:p>
        </p:txBody>
      </p:sp>
      <p:sp>
        <p:nvSpPr>
          <p:cNvPr id="13" name="QB_5_BD.74_1#03fbea9df?sp=1&amp;pid=25aff6a2e&amp;color=0,0,0&amp;bbb=1"/>
          <p:cNvSpPr/>
          <p:nvPr/>
        </p:nvSpPr>
        <p:spPr>
          <a:xfrm>
            <a:off x="649224" y="416896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［2025浙江丽水调研］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.（对画线部分提问）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book?</a:t>
            </a:r>
            <a:endParaRPr lang="en-US" altLang="zh-CN" sz="2400" dirty="0"/>
          </a:p>
        </p:txBody>
      </p:sp>
      <p:sp>
        <p:nvSpPr>
          <p:cNvPr id="14" name="QB_5_AN.75_1#03fbea9df.blank?pid=25aff6a2e&amp;color=0,0,0&amp;vpa=34&amp;bbb=1"/>
          <p:cNvSpPr/>
          <p:nvPr/>
        </p:nvSpPr>
        <p:spPr>
          <a:xfrm>
            <a:off x="665892" y="4582670"/>
            <a:ext cx="9826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Where</a:t>
            </a:r>
            <a:endParaRPr lang="en-US" altLang="zh-CN" sz="2400" dirty="0"/>
          </a:p>
        </p:txBody>
      </p:sp>
      <p:sp>
        <p:nvSpPr>
          <p:cNvPr id="15" name="QB_5_AN.76_1#03fbea9df.blank?pid=25aff6a2e&amp;color=0,0,0&amp;vpa=35&amp;bbb=1"/>
          <p:cNvSpPr/>
          <p:nvPr/>
        </p:nvSpPr>
        <p:spPr>
          <a:xfrm>
            <a:off x="1885092" y="458267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is</a:t>
            </a:r>
            <a:endParaRPr lang="en-US" altLang="zh-CN" sz="2400" dirty="0"/>
          </a:p>
        </p:txBody>
      </p:sp>
      <p:sp>
        <p:nvSpPr>
          <p:cNvPr id="16" name="QB_5_AN.77_1#03fbea9df.blank?pid=25aff6a2e&amp;color=0,0,0&amp;vpa=36&amp;bbb=1"/>
          <p:cNvSpPr/>
          <p:nvPr/>
        </p:nvSpPr>
        <p:spPr>
          <a:xfrm>
            <a:off x="2647092" y="4569970"/>
            <a:ext cx="830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your</a:t>
            </a:r>
            <a:endParaRPr lang="en-US" altLang="zh-CN" sz="2400" dirty="0"/>
          </a:p>
        </p:txBody>
      </p:sp>
      <p:sp>
        <p:nvSpPr>
          <p:cNvPr id="17" name="QB_5_BD.78_1#4ae941258?sp=1&amp;pid=25aff6a2e&amp;color=0,0,0&amp;bbb=1"/>
          <p:cNvSpPr/>
          <p:nvPr/>
        </p:nvSpPr>
        <p:spPr>
          <a:xfrm>
            <a:off x="649224" y="507066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name?（改为同义句）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name?</a:t>
            </a:r>
            <a:endParaRPr lang="en-US" altLang="zh-CN" sz="2400" dirty="0"/>
          </a:p>
        </p:txBody>
      </p:sp>
      <p:sp>
        <p:nvSpPr>
          <p:cNvPr id="18" name="QB_5_AN.79_1#4ae941258.blank?pid=25aff6a2e&amp;color=0,0,0&amp;vpa=37&amp;bbb=1"/>
          <p:cNvSpPr/>
          <p:nvPr/>
        </p:nvSpPr>
        <p:spPr>
          <a:xfrm>
            <a:off x="665892" y="5484370"/>
            <a:ext cx="1287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What’s</a:t>
            </a:r>
            <a:endParaRPr lang="en-US" altLang="zh-CN" sz="2400" dirty="0"/>
          </a:p>
        </p:txBody>
      </p:sp>
      <p:sp>
        <p:nvSpPr>
          <p:cNvPr id="19" name="QB_5_AN.80_1#4ae941258.blank?pid=25aff6a2e&amp;color=0,0,0&amp;vpa=38&amp;bbb=1"/>
          <p:cNvSpPr/>
          <p:nvPr/>
        </p:nvSpPr>
        <p:spPr>
          <a:xfrm>
            <a:off x="2189892" y="5471670"/>
            <a:ext cx="830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1" grpId="0" animBg="1" build="p"/>
      <p:bldP spid="12" grpId="0" animBg="1" build="p"/>
      <p:bldP spid="14" grpId="0" animBg="1" build="p"/>
      <p:bldP spid="15" grpId="0" animBg="1" build="p"/>
      <p:bldP spid="16" grpId="0" animBg="1" build="p"/>
      <p:bldP spid="18" grpId="0" animBg="1" build="p"/>
      <p:bldP spid="1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9150a987.fixed?color=255,255,255&amp;bbb=1"/>
          <p:cNvSpPr/>
          <p:nvPr/>
        </p:nvSpPr>
        <p:spPr>
          <a:xfrm>
            <a:off x="137160" y="2624328"/>
            <a:ext cx="11914632" cy="15819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Starter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 Hello!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0c81fda2.fixed?pid=b9150a987&amp;color=255,255,255&amp;bbb=1"/>
          <p:cNvSpPr/>
          <p:nvPr/>
        </p:nvSpPr>
        <p:spPr>
          <a:xfrm>
            <a:off x="1216660" y="1472184"/>
            <a:ext cx="2394712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000" dirty="0"/>
          </a:p>
        </p:txBody>
      </p:sp>
      <p:sp>
        <p:nvSpPr>
          <p:cNvPr id="3" name="C_2_BD#80c81fda2.fixed?pid=b9150a987&amp;color=151,71,147&amp;bbb=1"/>
          <p:cNvSpPr/>
          <p:nvPr/>
        </p:nvSpPr>
        <p:spPr>
          <a:xfrm>
            <a:off x="3499485" y="1472184"/>
            <a:ext cx="6899910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200"/>
              </a:lnSpc>
            </a:pPr>
            <a:r>
              <a:rPr lang="en-US" altLang="zh-CN" sz="42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42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2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42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2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42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2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greet</a:t>
            </a:r>
            <a:r>
              <a:rPr lang="en-US" altLang="zh-CN" sz="42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2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people？</a:t>
            </a:r>
            <a:endParaRPr lang="en-US" altLang="zh-CN" sz="42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0c81fda2?lid=de30cddc5&amp;cid=de30cddc5&amp;tib=255,255,255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256" y="3611880"/>
            <a:ext cx="475488" cy="475488"/>
          </a:xfrm>
          <a:prstGeom prst="rect">
            <a:avLst/>
          </a:prstGeom>
        </p:spPr>
      </p:pic>
      <p:sp>
        <p:nvSpPr>
          <p:cNvPr id="3" name="C_1#目录1:80c81fda2?lid=de30cddc5&amp;cid=de30cddc5&amp;bt=1&amp;bbb=1">
            <a:hlinkClick r:id="rId1" action="ppaction://hlinksldjump"/>
          </p:cNvPr>
          <p:cNvSpPr/>
          <p:nvPr/>
        </p:nvSpPr>
        <p:spPr>
          <a:xfrm>
            <a:off x="4992624" y="3575304"/>
            <a:ext cx="3063240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de30cddc5?pid=80c81fda2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3_BD#de30cddc5?pid=80c81fda2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4_BD#9f0bd7c90?sp=1&amp;pid=de30cddc5&amp;color=0,0,0&amp;bbb=1"/>
          <p:cNvSpPr/>
          <p:nvPr/>
        </p:nvSpPr>
        <p:spPr>
          <a:xfrm>
            <a:off x="649224" y="1574800"/>
            <a:ext cx="10899648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根据所给音标写出相应字母的大小写</a:t>
            </a:r>
            <a:endParaRPr lang="en-US" altLang="zh-CN" sz="2800" dirty="0"/>
          </a:p>
        </p:txBody>
      </p:sp>
      <p:sp>
        <p:nvSpPr>
          <p:cNvPr id="5" name="QB_5_BD.1_1#6353082a2?sp=1&amp;pid=9f0bd7c90&amp;color=0,0,0&amp;bbb=1"/>
          <p:cNvSpPr/>
          <p:nvPr/>
        </p:nvSpPr>
        <p:spPr>
          <a:xfrm>
            <a:off x="649224" y="2134430"/>
            <a:ext cx="10899648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/eɪtʃ/</a:t>
            </a:r>
            <a:endParaRPr lang="en-US" altLang="zh-CN" sz="2400" dirty="0"/>
          </a:p>
        </p:txBody>
      </p:sp>
      <p:pic>
        <p:nvPicPr>
          <p:cNvPr id="6" name="QB_5_BD.1_2#6353082a2?pid=9f0bd7c90&amp;color=0,0,0&amp;tib=255,255,255&amp;vip=1#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2699072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B_5_AN.3_1#6353082a2?pid=9f0bd7c90&amp;color=0,0,0&amp;tib=255,255,255&amp;iip=1&amp;vpa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24" y="2703167"/>
            <a:ext cx="859535" cy="673690"/>
          </a:xfrm>
          <a:prstGeom prst="rect">
            <a:avLst/>
          </a:prstGeom>
        </p:spPr>
      </p:pic>
      <p:sp>
        <p:nvSpPr>
          <p:cNvPr id="9" name="QB_5_BD.4_1#ceb00f96a?sp=1&amp;pid=9f0bd7c90&amp;color=0,0,0&amp;bbb=1"/>
          <p:cNvSpPr/>
          <p:nvPr/>
        </p:nvSpPr>
        <p:spPr>
          <a:xfrm>
            <a:off x="649224" y="3549968"/>
            <a:ext cx="10899648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/i:/</a:t>
            </a:r>
            <a:endParaRPr lang="en-US" altLang="zh-CN" sz="2400" dirty="0"/>
          </a:p>
        </p:txBody>
      </p:sp>
      <p:pic>
        <p:nvPicPr>
          <p:cNvPr id="10" name="QB_5_BD.4_2#ceb00f96a?pid=9f0bd7c90&amp;color=0,0,0&amp;tib=255,255,255&amp;vip=2#2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4117212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B_5_AN.6_1#ceb00f96a?pid=9f0bd7c90&amp;color=0,0,0&amp;tib=255,255,255&amp;iip=2&amp;vpa=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5" y="4159282"/>
            <a:ext cx="859534" cy="622780"/>
          </a:xfrm>
          <a:prstGeom prst="rect">
            <a:avLst/>
          </a:prstGeom>
        </p:spPr>
      </p:pic>
      <p:sp>
        <p:nvSpPr>
          <p:cNvPr id="13" name="QB_5_BD.7_1#6d9195f18?sp=1&amp;pid=9f0bd7c90&amp;color=0,0,0&amp;bbb=1"/>
          <p:cNvSpPr/>
          <p:nvPr/>
        </p:nvSpPr>
        <p:spPr>
          <a:xfrm>
            <a:off x="649224" y="4968114"/>
            <a:ext cx="10899648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/si:/</a:t>
            </a:r>
            <a:endParaRPr lang="en-US" altLang="zh-CN" sz="2400" dirty="0"/>
          </a:p>
        </p:txBody>
      </p:sp>
      <p:pic>
        <p:nvPicPr>
          <p:cNvPr id="14" name="QB_5_BD.7_2#6d9195f18?pid=9f0bd7c90&amp;color=0,0,0&amp;tib=255,255,255&amp;vip=3#3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5535358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6" name="QB_5_AN.9_1#6d9195f18?pid=9f0bd7c90&amp;color=0,0,0&amp;tib=255,255,255&amp;iip=3&amp;vpa=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225" y="5590222"/>
            <a:ext cx="952700" cy="638514"/>
          </a:xfrm>
          <a:prstGeom prst="rect">
            <a:avLst/>
          </a:prstGeom>
        </p:spPr>
      </p:pic>
      <p:sp>
        <p:nvSpPr>
          <p:cNvPr id="7" name="QB_5_BD.10_1#46b6c8ca3?sp=1&amp;pid=9f0bd7c90&amp;color=0,0,0&amp;bt=1&amp;bbb=1"/>
          <p:cNvSpPr/>
          <p:nvPr/>
        </p:nvSpPr>
        <p:spPr>
          <a:xfrm>
            <a:off x="4679001" y="2146070"/>
            <a:ext cx="296057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/aɪ/</a:t>
            </a:r>
            <a:endParaRPr lang="en-US" altLang="zh-CN" sz="2400" dirty="0"/>
          </a:p>
        </p:txBody>
      </p:sp>
      <p:pic>
        <p:nvPicPr>
          <p:cNvPr id="11" name="QB_5_BD.10_2#46b6c8ca3?pid=9f0bd7c90&amp;color=0,0,0&amp;tib=255,255,255&amp;vip=4#4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7561" y="2664480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5" name="QB_5_AN.12_1#46b6c8ca3?pid=9f0bd7c90&amp;color=0,0,0&amp;tib=255,255,255&amp;iip=4&amp;vpa=4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561" y="2671211"/>
            <a:ext cx="905257" cy="660593"/>
          </a:xfrm>
          <a:prstGeom prst="rect">
            <a:avLst/>
          </a:prstGeom>
        </p:spPr>
      </p:pic>
      <p:sp>
        <p:nvSpPr>
          <p:cNvPr id="17" name="QB_5_BD.13_1#e0cf4c4a3?sp=1&amp;pid=9f0bd7c90&amp;color=0,0,0&amp;bbb=1"/>
          <p:cNvSpPr/>
          <p:nvPr/>
        </p:nvSpPr>
        <p:spPr>
          <a:xfrm>
            <a:off x="4679001" y="3500622"/>
            <a:ext cx="3600009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/əʊ/</a:t>
            </a:r>
            <a:endParaRPr lang="en-US" altLang="zh-CN" sz="2400" dirty="0"/>
          </a:p>
        </p:txBody>
      </p:sp>
      <p:pic>
        <p:nvPicPr>
          <p:cNvPr id="18" name="QB_5_BD.13_2#e0cf4c4a3?pid=9f0bd7c90&amp;color=0,0,0&amp;tib=255,255,255&amp;vip=5#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7561" y="4131140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9" name="QB_5_AN.15_1#e0cf4c4a3?pid=9f0bd7c90&amp;color=0,0,0&amp;tib=255,255,255&amp;iip=5&amp;vpa=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7562" y="4159282"/>
            <a:ext cx="859536" cy="627228"/>
          </a:xfrm>
          <a:prstGeom prst="rect">
            <a:avLst/>
          </a:prstGeom>
        </p:spPr>
      </p:pic>
      <p:sp>
        <p:nvSpPr>
          <p:cNvPr id="20" name="QB_5_BD.16_1#55f59bf81?sp=1&amp;pid=9f0bd7c90&amp;color=0,0,0&amp;bbb=1"/>
          <p:cNvSpPr/>
          <p:nvPr/>
        </p:nvSpPr>
        <p:spPr>
          <a:xfrm>
            <a:off x="4679001" y="4921862"/>
            <a:ext cx="3619901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/kju:/</a:t>
            </a:r>
            <a:endParaRPr lang="en-US" altLang="zh-CN" sz="2400" dirty="0"/>
          </a:p>
        </p:txBody>
      </p:sp>
      <p:pic>
        <p:nvPicPr>
          <p:cNvPr id="21" name="QB_5_BD.16_2#55f59bf81?pid=9f0bd7c90&amp;color=0,0,0&amp;tib=255,255,255&amp;vip=6#6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7561" y="5597800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2" name="QB_5_AN.18_1#55f59bf81?pid=9f0bd7c90&amp;color=0,0,0&amp;tib=255,255,255&amp;iip=6&amp;vpa=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3280" y="5636866"/>
            <a:ext cx="813817" cy="626859"/>
          </a:xfrm>
          <a:prstGeom prst="rect">
            <a:avLst/>
          </a:prstGeom>
        </p:spPr>
      </p:pic>
      <p:sp>
        <p:nvSpPr>
          <p:cNvPr id="23" name="QB_5_BD.19_1#d1745dc73?sp=1&amp;pid=9f0bd7c90&amp;color=0,0,0&amp;bt=1&amp;bbb=1"/>
          <p:cNvSpPr/>
          <p:nvPr/>
        </p:nvSpPr>
        <p:spPr>
          <a:xfrm>
            <a:off x="8370450" y="2160643"/>
            <a:ext cx="236669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/eks/</a:t>
            </a:r>
            <a:endParaRPr lang="en-US" altLang="zh-CN" sz="2400" dirty="0"/>
          </a:p>
        </p:txBody>
      </p:sp>
      <p:pic>
        <p:nvPicPr>
          <p:cNvPr id="24" name="QB_5_BD.19_2#d1745dc73?pid=9f0bd7c90&amp;color=0,0,0&amp;tib=255,255,255&amp;vip=7#7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0450" y="2768783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5" name="QB_5_AN.21_1#d1745dc73?pid=9f0bd7c90&amp;color=0,0,0&amp;tib=255,255,255&amp;iip=7&amp;vpa=7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6170" y="2770670"/>
            <a:ext cx="813815" cy="659850"/>
          </a:xfrm>
          <a:prstGeom prst="rect">
            <a:avLst/>
          </a:prstGeom>
        </p:spPr>
      </p:pic>
      <p:sp>
        <p:nvSpPr>
          <p:cNvPr id="26" name="QB_5_BD.22_1#7d8ced6be?sp=1&amp;pid=9f0bd7c90&amp;color=0,0,0&amp;bbb=1"/>
          <p:cNvSpPr/>
          <p:nvPr/>
        </p:nvSpPr>
        <p:spPr>
          <a:xfrm>
            <a:off x="8370450" y="3619683"/>
            <a:ext cx="269555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/ef/</a:t>
            </a:r>
            <a:endParaRPr lang="en-US" altLang="zh-CN" sz="2400" dirty="0"/>
          </a:p>
        </p:txBody>
      </p:sp>
      <p:pic>
        <p:nvPicPr>
          <p:cNvPr id="27" name="QB_5_BD.22_2#7d8ced6be?pid=9f0bd7c90&amp;color=0,0,0&amp;tib=255,255,255&amp;vip=8#8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0450" y="4235443"/>
            <a:ext cx="85953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8" name="QB_5_AN.24_1#7d8ced6be?pid=9f0bd7c90&amp;color=0,0,0&amp;tib=255,255,255&amp;iip=8&amp;vpa=8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16170" y="4319453"/>
            <a:ext cx="839644" cy="578673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c79cfbe4?sp=1&amp;pid=de30cddc5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选出画线部分读音与其他不同的一项</a:t>
            </a:r>
            <a:endParaRPr lang="en-US" altLang="zh-CN" sz="2800" dirty="0"/>
          </a:p>
        </p:txBody>
      </p:sp>
      <p:sp>
        <p:nvSpPr>
          <p:cNvPr id="3" name="QM_5_BD.25_1#898810862?pid=1c79cfbe4&amp;color=0,0,0&amp;bbb=1"/>
          <p:cNvSpPr/>
          <p:nvPr/>
        </p:nvSpPr>
        <p:spPr>
          <a:xfrm>
            <a:off x="649224" y="147828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［2025浙江绍兴期中］</a:t>
            </a:r>
            <a:endParaRPr lang="en-US" altLang="zh-CN" sz="2400" dirty="0"/>
          </a:p>
        </p:txBody>
      </p:sp>
      <p:sp>
        <p:nvSpPr>
          <p:cNvPr id="4" name="QC_6_BD.26_1#56f3b41c9.choices?pid=898810862&amp;color=0,0,0&amp;bbb=1"/>
          <p:cNvSpPr/>
          <p:nvPr/>
        </p:nvSpPr>
        <p:spPr>
          <a:xfrm>
            <a:off x="649224" y="200621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07790" algn="l"/>
                <a:tab pos="6304915" algn="l"/>
                <a:tab pos="8702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D.n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5" name="QC_6_AN.27_1#56f3b41c9.bracket?pid=898810862&amp;color=0,0,0&amp;vpa=9"/>
          <p:cNvSpPr/>
          <p:nvPr/>
        </p:nvSpPr>
        <p:spPr>
          <a:xfrm>
            <a:off x="1148493" y="200621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6_BD.28_1#54a3ef5bd.choices?pid=898810862&amp;color=0,0,0&amp;bbb=1"/>
          <p:cNvSpPr/>
          <p:nvPr/>
        </p:nvSpPr>
        <p:spPr>
          <a:xfrm>
            <a:off x="649224" y="252906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07790" algn="l"/>
                <a:tab pos="6304915" algn="l"/>
                <a:tab pos="8702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D.c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</a:t>
            </a:r>
            <a:endParaRPr lang="en-US" altLang="zh-CN" sz="2400" dirty="0"/>
          </a:p>
        </p:txBody>
      </p:sp>
      <p:sp>
        <p:nvSpPr>
          <p:cNvPr id="7" name="QC_6_AN.29_1#54a3ef5bd.bracket?pid=898810862&amp;color=0,0,0&amp;vpa=10"/>
          <p:cNvSpPr/>
          <p:nvPr/>
        </p:nvSpPr>
        <p:spPr>
          <a:xfrm>
            <a:off x="1300893" y="252906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6_BD.30_1#13e64cb14.choices?pid=898810862&amp;color=0,0,0&amp;bbb=1"/>
          <p:cNvSpPr/>
          <p:nvPr/>
        </p:nvSpPr>
        <p:spPr>
          <a:xfrm>
            <a:off x="649224" y="3051928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07790" algn="l"/>
                <a:tab pos="6304915" algn="l"/>
                <a:tab pos="8702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</a:t>
            </a:r>
            <a:endParaRPr lang="en-US" altLang="zh-CN" sz="2400" dirty="0"/>
          </a:p>
        </p:txBody>
      </p:sp>
      <p:sp>
        <p:nvSpPr>
          <p:cNvPr id="9" name="QC_6_AN.31_1#13e64cb14.bracket?pid=898810862&amp;color=0,0,0&amp;vpa=11"/>
          <p:cNvSpPr/>
          <p:nvPr/>
        </p:nvSpPr>
        <p:spPr>
          <a:xfrm>
            <a:off x="1289590" y="3051928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6_BD.32_1#427066ae5.choices?pid=898810862&amp;color=0,0,0&amp;bbb=1"/>
          <p:cNvSpPr/>
          <p:nvPr/>
        </p:nvSpPr>
        <p:spPr>
          <a:xfrm>
            <a:off x="649224" y="3574787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07790" algn="l"/>
                <a:tab pos="6304915" algn="l"/>
                <a:tab pos="8702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A.Ch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D.s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ng</a:t>
            </a:r>
            <a:endParaRPr lang="en-US" altLang="zh-CN" sz="2400" dirty="0"/>
          </a:p>
        </p:txBody>
      </p:sp>
      <p:sp>
        <p:nvSpPr>
          <p:cNvPr id="11" name="QC_6_AN.33_1#427066ae5.bracket?pid=898810862&amp;color=0,0,0&amp;vpa=12"/>
          <p:cNvSpPr/>
          <p:nvPr/>
        </p:nvSpPr>
        <p:spPr>
          <a:xfrm>
            <a:off x="1300893" y="3574787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C_6_BD.34_1#82fb22c4f.choices?pid=898810862&amp;color=0,0,0&amp;bbb=1"/>
          <p:cNvSpPr/>
          <p:nvPr/>
        </p:nvSpPr>
        <p:spPr>
          <a:xfrm>
            <a:off x="649224" y="4097646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07790" algn="l"/>
                <a:tab pos="6304915" algn="l"/>
                <a:tab pos="8702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D.m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3" name="QC_6_AN.35_1#82fb22c4f.bracket?pid=898810862&amp;color=0,0,0&amp;vpa=13"/>
          <p:cNvSpPr/>
          <p:nvPr/>
        </p:nvSpPr>
        <p:spPr>
          <a:xfrm>
            <a:off x="1300893" y="4097646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d0628e54?sp=1&amp;pid=de30cddc5&amp;color=0,0,0&amp;bt=1&amp;bbb=1"/>
          <p:cNvSpPr/>
          <p:nvPr/>
        </p:nvSpPr>
        <p:spPr>
          <a:xfrm>
            <a:off x="649224" y="859536"/>
            <a:ext cx="1089964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8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根据下列单词中的元音音素，将单词进行分类</a:t>
            </a:r>
            <a:endParaRPr lang="en-US" altLang="zh-CN" sz="2800" dirty="0"/>
          </a:p>
        </p:txBody>
      </p:sp>
      <p:graphicFrame>
        <p:nvGraphicFramePr>
          <p:cNvPr id="12" name="QM_5_BD.36_1#597c512a0?colgroup=35&amp;pid=3d0628e54&amp;color=0,0,0&amp;bbb=1"/>
          <p:cNvGraphicFramePr>
            <a:graphicFrameLocks noGrp="1"/>
          </p:cNvGraphicFramePr>
          <p:nvPr/>
        </p:nvGraphicFramePr>
        <p:xfrm>
          <a:off x="649224" y="1543050"/>
          <a:ext cx="10890504" cy="976440"/>
        </p:xfrm>
        <a:graphic>
          <a:graphicData uri="http://schemas.openxmlformats.org/drawingml/2006/table">
            <a:tbl>
              <a:tblPr/>
              <a:tblGrid>
                <a:gridCol w="10890504"/>
              </a:tblGrid>
              <a:tr h="9764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everyone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Emma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37_1#d65439273?pid=597c512a0&amp;color=0,0,0&amp;bbb=1"/>
          <p:cNvSpPr/>
          <p:nvPr/>
        </p:nvSpPr>
        <p:spPr>
          <a:xfrm>
            <a:off x="649224" y="2647949"/>
            <a:ext cx="10899648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eɪ/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8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/i:/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5" name="QB_6_AN.38_1#d65439273.blank?pid=597c512a0&amp;color=0,0,0&amp;vpa=14&amp;bbb=1"/>
          <p:cNvSpPr/>
          <p:nvPr/>
        </p:nvSpPr>
        <p:spPr>
          <a:xfrm>
            <a:off x="1434243" y="2607944"/>
            <a:ext cx="22018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say;name;face</a:t>
            </a:r>
            <a:endParaRPr lang="en-US" altLang="zh-CN" sz="2400" dirty="0"/>
          </a:p>
        </p:txBody>
      </p:sp>
      <p:sp>
        <p:nvSpPr>
          <p:cNvPr id="7" name="QB_6_AN.40_1#d65439273.blank?pid=597c512a0&amp;color=0,0,0&amp;vpa=15&amp;bbb=1"/>
          <p:cNvSpPr/>
          <p:nvPr/>
        </p:nvSpPr>
        <p:spPr>
          <a:xfrm>
            <a:off x="1383443" y="3090544"/>
            <a:ext cx="17446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greet;each</a:t>
            </a:r>
            <a:endParaRPr lang="en-US" altLang="zh-CN" sz="2400" dirty="0"/>
          </a:p>
        </p:txBody>
      </p:sp>
      <p:sp>
        <p:nvSpPr>
          <p:cNvPr id="8" name="QB_6_AS.41_1#8a2daf6f4?pid=597c512a0&amp;color=0,0,0&amp;bbb=1"/>
          <p:cNvSpPr/>
          <p:nvPr/>
        </p:nvSpPr>
        <p:spPr>
          <a:xfrm>
            <a:off x="649224" y="3697024"/>
            <a:ext cx="10899648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链接狂K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  <p:sp>
        <p:nvSpPr>
          <p:cNvPr id="9" name="QB_6_BD.42_1#76857ec57?pid=597c512a0&amp;color=0,0,0&amp;bbb=1"/>
          <p:cNvSpPr/>
          <p:nvPr/>
        </p:nvSpPr>
        <p:spPr>
          <a:xfrm>
            <a:off x="649224" y="4687624"/>
            <a:ext cx="10899648" cy="144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e/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8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/aɪ/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8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/ju:/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400" dirty="0"/>
          </a:p>
        </p:txBody>
      </p:sp>
      <p:sp>
        <p:nvSpPr>
          <p:cNvPr id="10" name="QB_6_AN.43_1#76857ec57.blank?pid=597c512a0&amp;color=0,0,0&amp;vpa=16&amp;bbb=1"/>
          <p:cNvSpPr/>
          <p:nvPr/>
        </p:nvSpPr>
        <p:spPr>
          <a:xfrm>
            <a:off x="1350106" y="4660319"/>
            <a:ext cx="32686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letter;everyone;Emma</a:t>
            </a:r>
            <a:endParaRPr lang="en-US" altLang="zh-CN" sz="2400" dirty="0"/>
          </a:p>
        </p:txBody>
      </p:sp>
      <p:sp>
        <p:nvSpPr>
          <p:cNvPr id="3" name="QB_6_AN.45_1#76857ec57.blank?pid=597c512a0&amp;color=0,0,0&amp;vpa=17&amp;bbb=1"/>
          <p:cNvSpPr/>
          <p:nvPr/>
        </p:nvSpPr>
        <p:spPr>
          <a:xfrm>
            <a:off x="1434243" y="5142919"/>
            <a:ext cx="15922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hi;nice;I</a:t>
            </a:r>
            <a:endParaRPr lang="en-US" altLang="zh-CN" sz="2400" dirty="0"/>
          </a:p>
        </p:txBody>
      </p:sp>
      <p:sp>
        <p:nvSpPr>
          <p:cNvPr id="14" name="QB_6_AN.47_1#76857ec57.blank?pid=597c512a0&amp;color=0,0,0&amp;vpa=18&amp;bbb=1"/>
          <p:cNvSpPr/>
          <p:nvPr/>
        </p:nvSpPr>
        <p:spPr>
          <a:xfrm>
            <a:off x="1535842" y="5612819"/>
            <a:ext cx="6778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3" grpId="0" animBg="1" build="p"/>
      <p:bldP spid="1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1633</Words>
  <Application>WPS 演示</Application>
  <PresentationFormat>宽屏</PresentationFormat>
  <Paragraphs>152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THE  ONE</cp:lastModifiedBy>
  <cp:revision>4</cp:revision>
  <dcterms:created xsi:type="dcterms:W3CDTF">2025-06-23T06:55:00Z</dcterms:created>
  <dcterms:modified xsi:type="dcterms:W3CDTF">2025-06-25T01:24:23Z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2EBFBF86D4014969B9C590C5F0FD6F9C_12</vt:lpwstr>
  </property>
  <property fmtid="{D5CDD505-2E9C-101B-9397-08002B2CF9AE}" pid="3" name="KSOProductBuildVer">
    <vt:lpwstr>2052-12.1.0.21541</vt:lpwstr>
  </property>
</Properties>
</file>